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80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C42E9A-19C0-4B5C-94CB-DBCBC12E144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FAB61-BD9B-4C07-815C-D6F3C6FAC5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Initial Capital: $1,000,000 USD</a:t>
          </a:r>
        </a:p>
      </dgm:t>
    </dgm:pt>
    <dgm:pt modelId="{EF815505-1CAE-469F-B746-90429C3805DC}" type="parTrans" cxnId="{F799A20C-2B0F-4966-9849-280EE8D0DC79}">
      <dgm:prSet/>
      <dgm:spPr/>
      <dgm:t>
        <a:bodyPr/>
        <a:lstStyle/>
        <a:p>
          <a:endParaRPr lang="en-US"/>
        </a:p>
      </dgm:t>
    </dgm:pt>
    <dgm:pt modelId="{0BC87802-3124-4466-9166-804BCB76F52E}" type="sibTrans" cxnId="{F799A20C-2B0F-4966-9849-280EE8D0DC79}">
      <dgm:prSet/>
      <dgm:spPr/>
      <dgm:t>
        <a:bodyPr/>
        <a:lstStyle/>
        <a:p>
          <a:endParaRPr lang="en-US"/>
        </a:p>
      </dgm:t>
    </dgm:pt>
    <dgm:pt modelId="{F170D769-BA04-4185-988E-24E1410578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Transaction Cost: 0.125% per trade</a:t>
          </a:r>
        </a:p>
      </dgm:t>
    </dgm:pt>
    <dgm:pt modelId="{0A20B1B8-C5A4-414D-8D8F-C5D40ED06423}" type="parTrans" cxnId="{0E97FE21-9C06-4AE1-AD3F-7EA1EF466C40}">
      <dgm:prSet/>
      <dgm:spPr/>
      <dgm:t>
        <a:bodyPr/>
        <a:lstStyle/>
        <a:p>
          <a:endParaRPr lang="en-US"/>
        </a:p>
      </dgm:t>
    </dgm:pt>
    <dgm:pt modelId="{2AA055D8-AB90-493D-A7F4-8D7B204D9B5C}" type="sibTrans" cxnId="{0E97FE21-9C06-4AE1-AD3F-7EA1EF466C40}">
      <dgm:prSet/>
      <dgm:spPr/>
      <dgm:t>
        <a:bodyPr/>
        <a:lstStyle/>
        <a:p>
          <a:endParaRPr lang="en-US"/>
        </a:p>
      </dgm:t>
    </dgm:pt>
    <dgm:pt modelId="{922D1491-F2D2-4228-BFC5-7310542C31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Each trade uses 5% of available capital</a:t>
          </a:r>
        </a:p>
      </dgm:t>
    </dgm:pt>
    <dgm:pt modelId="{FB1CB401-5F59-483F-B5D4-4B0E8474B150}" type="parTrans" cxnId="{5E475204-D90D-427A-96D2-AD0E08FE0706}">
      <dgm:prSet/>
      <dgm:spPr/>
      <dgm:t>
        <a:bodyPr/>
        <a:lstStyle/>
        <a:p>
          <a:endParaRPr lang="en-US"/>
        </a:p>
      </dgm:t>
    </dgm:pt>
    <dgm:pt modelId="{3F27474F-741A-4245-8718-654C3B57C1E8}" type="sibTrans" cxnId="{5E475204-D90D-427A-96D2-AD0E08FE0706}">
      <dgm:prSet/>
      <dgm:spPr/>
      <dgm:t>
        <a:bodyPr/>
        <a:lstStyle/>
        <a:p>
          <a:endParaRPr lang="en-US"/>
        </a:p>
      </dgm:t>
    </dgm:pt>
    <dgm:pt modelId="{F524A5C9-B1B1-4A61-9F48-5D1158D9E7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• Trades closed at +25% profit target</a:t>
          </a:r>
        </a:p>
      </dgm:t>
    </dgm:pt>
    <dgm:pt modelId="{3F68D570-1100-44AB-9711-9B08EC76A779}" type="parTrans" cxnId="{C1D109B1-D26F-44B8-99E9-7E50B7EE8699}">
      <dgm:prSet/>
      <dgm:spPr/>
      <dgm:t>
        <a:bodyPr/>
        <a:lstStyle/>
        <a:p>
          <a:endParaRPr lang="en-US"/>
        </a:p>
      </dgm:t>
    </dgm:pt>
    <dgm:pt modelId="{E9652D2B-79F2-43C5-8F52-5978B3507BAA}" type="sibTrans" cxnId="{C1D109B1-D26F-44B8-99E9-7E50B7EE8699}">
      <dgm:prSet/>
      <dgm:spPr/>
      <dgm:t>
        <a:bodyPr/>
        <a:lstStyle/>
        <a:p>
          <a:endParaRPr lang="en-US"/>
        </a:p>
      </dgm:t>
    </dgm:pt>
    <dgm:pt modelId="{2B150712-D571-4E64-BA10-58948AD2BF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• Multi-position allowed (several trades open simultaneously)</a:t>
          </a:r>
        </a:p>
      </dgm:t>
    </dgm:pt>
    <dgm:pt modelId="{02E24D93-1A94-451E-B187-49617CBB19C3}" type="parTrans" cxnId="{B17013D8-3D40-49E6-9CA9-A5F49B859B3D}">
      <dgm:prSet/>
      <dgm:spPr/>
      <dgm:t>
        <a:bodyPr/>
        <a:lstStyle/>
        <a:p>
          <a:endParaRPr lang="en-US"/>
        </a:p>
      </dgm:t>
    </dgm:pt>
    <dgm:pt modelId="{F21D3402-B3CA-4A50-A79F-49DC9871BC90}" type="sibTrans" cxnId="{B17013D8-3D40-49E6-9CA9-A5F49B859B3D}">
      <dgm:prSet/>
      <dgm:spPr/>
      <dgm:t>
        <a:bodyPr/>
        <a:lstStyle/>
        <a:p>
          <a:endParaRPr lang="en-US"/>
        </a:p>
      </dgm:t>
    </dgm:pt>
    <dgm:pt modelId="{17247B1F-36AD-4231-AA57-D372D771C63F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dirty="0"/>
            <a:t>Date 01-03-2025</a:t>
          </a:r>
          <a:br>
            <a:rPr lang="es-MX" dirty="0"/>
          </a:br>
          <a:r>
            <a:rPr lang="es-MX" dirty="0"/>
            <a:t>Portafolio </a:t>
          </a:r>
          <a:r>
            <a:rPr lang="es-MX" dirty="0" err="1"/>
            <a:t>Value</a:t>
          </a:r>
          <a:r>
            <a:rPr lang="es-MX" dirty="0"/>
            <a:t>  $</a:t>
          </a:r>
          <a:r>
            <a:rPr lang="en-US" dirty="0"/>
            <a:t>2,962,904 USD</a:t>
          </a:r>
        </a:p>
      </dgm:t>
    </dgm:pt>
    <dgm:pt modelId="{B6E3AD41-8A1F-4832-9125-5585545AC251}" type="parTrans" cxnId="{AF65B672-8C50-47F9-9A8F-458444D0F7B1}">
      <dgm:prSet/>
      <dgm:spPr/>
      <dgm:t>
        <a:bodyPr/>
        <a:lstStyle/>
        <a:p>
          <a:endParaRPr lang="en-US"/>
        </a:p>
      </dgm:t>
    </dgm:pt>
    <dgm:pt modelId="{BC4FAF14-DC84-41A9-9E57-460DA5EA6EF5}" type="sibTrans" cxnId="{AF65B672-8C50-47F9-9A8F-458444D0F7B1}">
      <dgm:prSet/>
      <dgm:spPr/>
      <dgm:t>
        <a:bodyPr/>
        <a:lstStyle/>
        <a:p>
          <a:endParaRPr lang="en-US"/>
        </a:p>
      </dgm:t>
    </dgm:pt>
    <dgm:pt modelId="{08A10C15-5FB5-4092-A53B-084BBFFAD00B}" type="pres">
      <dgm:prSet presAssocID="{EEC42E9A-19C0-4B5C-94CB-DBCBC12E144D}" presName="root" presStyleCnt="0">
        <dgm:presLayoutVars>
          <dgm:dir/>
          <dgm:resizeHandles val="exact"/>
        </dgm:presLayoutVars>
      </dgm:prSet>
      <dgm:spPr/>
    </dgm:pt>
    <dgm:pt modelId="{8BFB8232-C5FD-46C0-94E3-335C6D07FC3B}" type="pres">
      <dgm:prSet presAssocID="{C5EFAB61-BD9B-4C07-815C-D6F3C6FAC575}" presName="compNode" presStyleCnt="0"/>
      <dgm:spPr/>
    </dgm:pt>
    <dgm:pt modelId="{DAC13F99-5034-4C1E-9DE8-397731CD43B8}" type="pres">
      <dgm:prSet presAssocID="{C5EFAB61-BD9B-4C07-815C-D6F3C6FAC57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nero"/>
        </a:ext>
      </dgm:extLst>
    </dgm:pt>
    <dgm:pt modelId="{DF4BF9D4-BD5C-44F1-A361-4EF3F93053A7}" type="pres">
      <dgm:prSet presAssocID="{C5EFAB61-BD9B-4C07-815C-D6F3C6FAC575}" presName="spaceRect" presStyleCnt="0"/>
      <dgm:spPr/>
    </dgm:pt>
    <dgm:pt modelId="{66F4545D-E230-4DEA-801E-43A815F9FA79}" type="pres">
      <dgm:prSet presAssocID="{C5EFAB61-BD9B-4C07-815C-D6F3C6FAC575}" presName="textRect" presStyleLbl="revTx" presStyleIdx="0" presStyleCnt="6">
        <dgm:presLayoutVars>
          <dgm:chMax val="1"/>
          <dgm:chPref val="1"/>
        </dgm:presLayoutVars>
      </dgm:prSet>
      <dgm:spPr/>
    </dgm:pt>
    <dgm:pt modelId="{B7EB77A4-BB90-459A-9529-CD0862DD5B23}" type="pres">
      <dgm:prSet presAssocID="{0BC87802-3124-4466-9166-804BCB76F52E}" presName="sibTrans" presStyleCnt="0"/>
      <dgm:spPr/>
    </dgm:pt>
    <dgm:pt modelId="{79B848A1-CD2B-4311-89A5-15FDC2DF77FE}" type="pres">
      <dgm:prSet presAssocID="{F170D769-BA04-4185-988E-24E141057883}" presName="compNode" presStyleCnt="0"/>
      <dgm:spPr/>
    </dgm:pt>
    <dgm:pt modelId="{C7173887-9F9E-42B4-A338-9D49DB580576}" type="pres">
      <dgm:prSet presAssocID="{F170D769-BA04-4185-988E-24E14105788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blo"/>
        </a:ext>
      </dgm:extLst>
    </dgm:pt>
    <dgm:pt modelId="{6A34EDA9-6001-4BEC-B437-BDF63A85346F}" type="pres">
      <dgm:prSet presAssocID="{F170D769-BA04-4185-988E-24E141057883}" presName="spaceRect" presStyleCnt="0"/>
      <dgm:spPr/>
    </dgm:pt>
    <dgm:pt modelId="{34F50D0F-4EB1-47E1-85F2-D0681D7D4786}" type="pres">
      <dgm:prSet presAssocID="{F170D769-BA04-4185-988E-24E141057883}" presName="textRect" presStyleLbl="revTx" presStyleIdx="1" presStyleCnt="6">
        <dgm:presLayoutVars>
          <dgm:chMax val="1"/>
          <dgm:chPref val="1"/>
        </dgm:presLayoutVars>
      </dgm:prSet>
      <dgm:spPr/>
    </dgm:pt>
    <dgm:pt modelId="{0F8157A1-A0F0-45E5-B465-B19DF3745C63}" type="pres">
      <dgm:prSet presAssocID="{2AA055D8-AB90-493D-A7F4-8D7B204D9B5C}" presName="sibTrans" presStyleCnt="0"/>
      <dgm:spPr/>
    </dgm:pt>
    <dgm:pt modelId="{6AE9303C-CC21-4585-8886-DC6AB6AD4212}" type="pres">
      <dgm:prSet presAssocID="{922D1491-F2D2-4228-BFC5-7310542C31BE}" presName="compNode" presStyleCnt="0"/>
      <dgm:spPr/>
    </dgm:pt>
    <dgm:pt modelId="{A799166E-EE67-458F-8A73-4D88D1C9B9A9}" type="pres">
      <dgm:prSet presAssocID="{922D1491-F2D2-4228-BFC5-7310542C31B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das"/>
        </a:ext>
      </dgm:extLst>
    </dgm:pt>
    <dgm:pt modelId="{72C749D3-7B87-45F2-9B9F-CF820281763B}" type="pres">
      <dgm:prSet presAssocID="{922D1491-F2D2-4228-BFC5-7310542C31BE}" presName="spaceRect" presStyleCnt="0"/>
      <dgm:spPr/>
    </dgm:pt>
    <dgm:pt modelId="{EF6ADAB8-E099-4896-B83A-67464E920BCF}" type="pres">
      <dgm:prSet presAssocID="{922D1491-F2D2-4228-BFC5-7310542C31BE}" presName="textRect" presStyleLbl="revTx" presStyleIdx="2" presStyleCnt="6">
        <dgm:presLayoutVars>
          <dgm:chMax val="1"/>
          <dgm:chPref val="1"/>
        </dgm:presLayoutVars>
      </dgm:prSet>
      <dgm:spPr/>
    </dgm:pt>
    <dgm:pt modelId="{0A7644D7-012C-4CDD-A188-5CA1A35E93AC}" type="pres">
      <dgm:prSet presAssocID="{3F27474F-741A-4245-8718-654C3B57C1E8}" presName="sibTrans" presStyleCnt="0"/>
      <dgm:spPr/>
    </dgm:pt>
    <dgm:pt modelId="{CB0528AE-2BD4-4CEB-85AB-3590A1BD3F4D}" type="pres">
      <dgm:prSet presAssocID="{F524A5C9-B1B1-4A61-9F48-5D1158D9E705}" presName="compNode" presStyleCnt="0"/>
      <dgm:spPr/>
    </dgm:pt>
    <dgm:pt modelId="{6BAC7814-99F8-4B65-A3DA-B9DEB6830BC0}" type="pres">
      <dgm:prSet presAssocID="{F524A5C9-B1B1-4A61-9F48-5D1158D9E70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cavadora"/>
        </a:ext>
      </dgm:extLst>
    </dgm:pt>
    <dgm:pt modelId="{3355D0CA-4A13-4D78-A9DE-DF4A21048BB0}" type="pres">
      <dgm:prSet presAssocID="{F524A5C9-B1B1-4A61-9F48-5D1158D9E705}" presName="spaceRect" presStyleCnt="0"/>
      <dgm:spPr/>
    </dgm:pt>
    <dgm:pt modelId="{139D606E-A577-449C-B9B2-EB31AC795E7F}" type="pres">
      <dgm:prSet presAssocID="{F524A5C9-B1B1-4A61-9F48-5D1158D9E705}" presName="textRect" presStyleLbl="revTx" presStyleIdx="3" presStyleCnt="6">
        <dgm:presLayoutVars>
          <dgm:chMax val="1"/>
          <dgm:chPref val="1"/>
        </dgm:presLayoutVars>
      </dgm:prSet>
      <dgm:spPr/>
    </dgm:pt>
    <dgm:pt modelId="{9975C5C5-B15E-4A00-8AB9-1BF2C50E4C56}" type="pres">
      <dgm:prSet presAssocID="{E9652D2B-79F2-43C5-8F52-5978B3507BAA}" presName="sibTrans" presStyleCnt="0"/>
      <dgm:spPr/>
    </dgm:pt>
    <dgm:pt modelId="{838FEE72-0706-44A1-B880-C3D81BFB8033}" type="pres">
      <dgm:prSet presAssocID="{2B150712-D571-4E64-BA10-58948AD2BF58}" presName="compNode" presStyleCnt="0"/>
      <dgm:spPr/>
    </dgm:pt>
    <dgm:pt modelId="{FFBECDEF-7E57-4923-AF2B-5D7295270DA2}" type="pres">
      <dgm:prSet presAssocID="{2B150712-D571-4E64-BA10-58948AD2BF5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struction Worker"/>
        </a:ext>
      </dgm:extLst>
    </dgm:pt>
    <dgm:pt modelId="{443CCC48-9C35-4A14-BA9A-66728AAE0292}" type="pres">
      <dgm:prSet presAssocID="{2B150712-D571-4E64-BA10-58948AD2BF58}" presName="spaceRect" presStyleCnt="0"/>
      <dgm:spPr/>
    </dgm:pt>
    <dgm:pt modelId="{134DD436-1A49-4A11-8B59-F9A4D64B87F5}" type="pres">
      <dgm:prSet presAssocID="{2B150712-D571-4E64-BA10-58948AD2BF58}" presName="textRect" presStyleLbl="revTx" presStyleIdx="4" presStyleCnt="6">
        <dgm:presLayoutVars>
          <dgm:chMax val="1"/>
          <dgm:chPref val="1"/>
        </dgm:presLayoutVars>
      </dgm:prSet>
      <dgm:spPr/>
    </dgm:pt>
    <dgm:pt modelId="{4217408C-185E-483B-BD5E-BC8DD9CBBB22}" type="pres">
      <dgm:prSet presAssocID="{F21D3402-B3CA-4A50-A79F-49DC9871BC90}" presName="sibTrans" presStyleCnt="0"/>
      <dgm:spPr/>
    </dgm:pt>
    <dgm:pt modelId="{26CD24A6-A76A-4A23-BE23-CD0EF6C4ACB2}" type="pres">
      <dgm:prSet presAssocID="{17247B1F-36AD-4231-AA57-D372D771C63F}" presName="compNode" presStyleCnt="0"/>
      <dgm:spPr/>
    </dgm:pt>
    <dgm:pt modelId="{ED10EC0A-37CE-43BA-B028-9A004936C5A1}" type="pres">
      <dgm:prSet presAssocID="{17247B1F-36AD-4231-AA57-D372D771C63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Stacks of gold coins"/>
        </a:ext>
      </dgm:extLst>
    </dgm:pt>
    <dgm:pt modelId="{319BC23E-AC84-485A-B8AF-283E09A1A284}" type="pres">
      <dgm:prSet presAssocID="{17247B1F-36AD-4231-AA57-D372D771C63F}" presName="spaceRect" presStyleCnt="0"/>
      <dgm:spPr/>
    </dgm:pt>
    <dgm:pt modelId="{7620D67B-DD59-4408-AE54-A0042DE45C20}" type="pres">
      <dgm:prSet presAssocID="{17247B1F-36AD-4231-AA57-D372D771C63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E475204-D90D-427A-96D2-AD0E08FE0706}" srcId="{EEC42E9A-19C0-4B5C-94CB-DBCBC12E144D}" destId="{922D1491-F2D2-4228-BFC5-7310542C31BE}" srcOrd="2" destOrd="0" parTransId="{FB1CB401-5F59-483F-B5D4-4B0E8474B150}" sibTransId="{3F27474F-741A-4245-8718-654C3B57C1E8}"/>
    <dgm:cxn modelId="{F799A20C-2B0F-4966-9849-280EE8D0DC79}" srcId="{EEC42E9A-19C0-4B5C-94CB-DBCBC12E144D}" destId="{C5EFAB61-BD9B-4C07-815C-D6F3C6FAC575}" srcOrd="0" destOrd="0" parTransId="{EF815505-1CAE-469F-B746-90429C3805DC}" sibTransId="{0BC87802-3124-4466-9166-804BCB76F52E}"/>
    <dgm:cxn modelId="{0E97FE21-9C06-4AE1-AD3F-7EA1EF466C40}" srcId="{EEC42E9A-19C0-4B5C-94CB-DBCBC12E144D}" destId="{F170D769-BA04-4185-988E-24E141057883}" srcOrd="1" destOrd="0" parTransId="{0A20B1B8-C5A4-414D-8D8F-C5D40ED06423}" sibTransId="{2AA055D8-AB90-493D-A7F4-8D7B204D9B5C}"/>
    <dgm:cxn modelId="{49137740-EF80-4D14-960E-ECE7B2E9999A}" type="presOf" srcId="{2B150712-D571-4E64-BA10-58948AD2BF58}" destId="{134DD436-1A49-4A11-8B59-F9A4D64B87F5}" srcOrd="0" destOrd="0" presId="urn:microsoft.com/office/officeart/2018/2/layout/IconLabelList"/>
    <dgm:cxn modelId="{BFCCDE5F-0089-49B1-8F97-B5E0972E88AE}" type="presOf" srcId="{922D1491-F2D2-4228-BFC5-7310542C31BE}" destId="{EF6ADAB8-E099-4896-B83A-67464E920BCF}" srcOrd="0" destOrd="0" presId="urn:microsoft.com/office/officeart/2018/2/layout/IconLabelList"/>
    <dgm:cxn modelId="{58209443-F56E-459C-A3C2-16CF408D0934}" type="presOf" srcId="{F524A5C9-B1B1-4A61-9F48-5D1158D9E705}" destId="{139D606E-A577-449C-B9B2-EB31AC795E7F}" srcOrd="0" destOrd="0" presId="urn:microsoft.com/office/officeart/2018/2/layout/IconLabelList"/>
    <dgm:cxn modelId="{EA320066-2318-414E-8EAB-DF74A56535EA}" type="presOf" srcId="{EEC42E9A-19C0-4B5C-94CB-DBCBC12E144D}" destId="{08A10C15-5FB5-4092-A53B-084BBFFAD00B}" srcOrd="0" destOrd="0" presId="urn:microsoft.com/office/officeart/2018/2/layout/IconLabelList"/>
    <dgm:cxn modelId="{AF65B672-8C50-47F9-9A8F-458444D0F7B1}" srcId="{EEC42E9A-19C0-4B5C-94CB-DBCBC12E144D}" destId="{17247B1F-36AD-4231-AA57-D372D771C63F}" srcOrd="5" destOrd="0" parTransId="{B6E3AD41-8A1F-4832-9125-5585545AC251}" sibTransId="{BC4FAF14-DC84-41A9-9E57-460DA5EA6EF5}"/>
    <dgm:cxn modelId="{4CCF9795-E60E-404F-9C6B-26A6F5D45195}" type="presOf" srcId="{F170D769-BA04-4185-988E-24E141057883}" destId="{34F50D0F-4EB1-47E1-85F2-D0681D7D4786}" srcOrd="0" destOrd="0" presId="urn:microsoft.com/office/officeart/2018/2/layout/IconLabelList"/>
    <dgm:cxn modelId="{AF2FC8A7-F65F-4E51-8EDD-7F095F581478}" type="presOf" srcId="{C5EFAB61-BD9B-4C07-815C-D6F3C6FAC575}" destId="{66F4545D-E230-4DEA-801E-43A815F9FA79}" srcOrd="0" destOrd="0" presId="urn:microsoft.com/office/officeart/2018/2/layout/IconLabelList"/>
    <dgm:cxn modelId="{C1D109B1-D26F-44B8-99E9-7E50B7EE8699}" srcId="{EEC42E9A-19C0-4B5C-94CB-DBCBC12E144D}" destId="{F524A5C9-B1B1-4A61-9F48-5D1158D9E705}" srcOrd="3" destOrd="0" parTransId="{3F68D570-1100-44AB-9711-9B08EC76A779}" sibTransId="{E9652D2B-79F2-43C5-8F52-5978B3507BAA}"/>
    <dgm:cxn modelId="{B17013D8-3D40-49E6-9CA9-A5F49B859B3D}" srcId="{EEC42E9A-19C0-4B5C-94CB-DBCBC12E144D}" destId="{2B150712-D571-4E64-BA10-58948AD2BF58}" srcOrd="4" destOrd="0" parTransId="{02E24D93-1A94-451E-B187-49617CBB19C3}" sibTransId="{F21D3402-B3CA-4A50-A79F-49DC9871BC90}"/>
    <dgm:cxn modelId="{E5FE39E6-8B99-4A2B-9396-FD9E3D699D3B}" type="presOf" srcId="{17247B1F-36AD-4231-AA57-D372D771C63F}" destId="{7620D67B-DD59-4408-AE54-A0042DE45C20}" srcOrd="0" destOrd="0" presId="urn:microsoft.com/office/officeart/2018/2/layout/IconLabelList"/>
    <dgm:cxn modelId="{3F0D8C66-6DA8-41CC-8C05-BABBB0ABC042}" type="presParOf" srcId="{08A10C15-5FB5-4092-A53B-084BBFFAD00B}" destId="{8BFB8232-C5FD-46C0-94E3-335C6D07FC3B}" srcOrd="0" destOrd="0" presId="urn:microsoft.com/office/officeart/2018/2/layout/IconLabelList"/>
    <dgm:cxn modelId="{9FA6D9AB-AAB4-4888-BE67-FE8F4E82568B}" type="presParOf" srcId="{8BFB8232-C5FD-46C0-94E3-335C6D07FC3B}" destId="{DAC13F99-5034-4C1E-9DE8-397731CD43B8}" srcOrd="0" destOrd="0" presId="urn:microsoft.com/office/officeart/2018/2/layout/IconLabelList"/>
    <dgm:cxn modelId="{E9966AEF-B123-4BEA-852B-35A2A1CBC069}" type="presParOf" srcId="{8BFB8232-C5FD-46C0-94E3-335C6D07FC3B}" destId="{DF4BF9D4-BD5C-44F1-A361-4EF3F93053A7}" srcOrd="1" destOrd="0" presId="urn:microsoft.com/office/officeart/2018/2/layout/IconLabelList"/>
    <dgm:cxn modelId="{050557C6-15B4-475C-874C-7DAD9F1EA1DF}" type="presParOf" srcId="{8BFB8232-C5FD-46C0-94E3-335C6D07FC3B}" destId="{66F4545D-E230-4DEA-801E-43A815F9FA79}" srcOrd="2" destOrd="0" presId="urn:microsoft.com/office/officeart/2018/2/layout/IconLabelList"/>
    <dgm:cxn modelId="{3CF16F25-5045-448A-8DC2-1F1FB4FDD5A4}" type="presParOf" srcId="{08A10C15-5FB5-4092-A53B-084BBFFAD00B}" destId="{B7EB77A4-BB90-459A-9529-CD0862DD5B23}" srcOrd="1" destOrd="0" presId="urn:microsoft.com/office/officeart/2018/2/layout/IconLabelList"/>
    <dgm:cxn modelId="{F63EFBF2-E80F-47C7-B45C-FCEEBDBBA9F3}" type="presParOf" srcId="{08A10C15-5FB5-4092-A53B-084BBFFAD00B}" destId="{79B848A1-CD2B-4311-89A5-15FDC2DF77FE}" srcOrd="2" destOrd="0" presId="urn:microsoft.com/office/officeart/2018/2/layout/IconLabelList"/>
    <dgm:cxn modelId="{BC6C71CF-4176-4BCA-90F8-B8384120CC7C}" type="presParOf" srcId="{79B848A1-CD2B-4311-89A5-15FDC2DF77FE}" destId="{C7173887-9F9E-42B4-A338-9D49DB580576}" srcOrd="0" destOrd="0" presId="urn:microsoft.com/office/officeart/2018/2/layout/IconLabelList"/>
    <dgm:cxn modelId="{CD3B3848-4607-4388-A882-5A1BB1526AB3}" type="presParOf" srcId="{79B848A1-CD2B-4311-89A5-15FDC2DF77FE}" destId="{6A34EDA9-6001-4BEC-B437-BDF63A85346F}" srcOrd="1" destOrd="0" presId="urn:microsoft.com/office/officeart/2018/2/layout/IconLabelList"/>
    <dgm:cxn modelId="{3FEBB2B9-E2AA-49C1-8F51-FC42793AE6E4}" type="presParOf" srcId="{79B848A1-CD2B-4311-89A5-15FDC2DF77FE}" destId="{34F50D0F-4EB1-47E1-85F2-D0681D7D4786}" srcOrd="2" destOrd="0" presId="urn:microsoft.com/office/officeart/2018/2/layout/IconLabelList"/>
    <dgm:cxn modelId="{78ABD041-6C8E-4DEB-A97F-DB0FFE077FF9}" type="presParOf" srcId="{08A10C15-5FB5-4092-A53B-084BBFFAD00B}" destId="{0F8157A1-A0F0-45E5-B465-B19DF3745C63}" srcOrd="3" destOrd="0" presId="urn:microsoft.com/office/officeart/2018/2/layout/IconLabelList"/>
    <dgm:cxn modelId="{F7FE3868-0A99-474C-9BD3-BE3B15CDE941}" type="presParOf" srcId="{08A10C15-5FB5-4092-A53B-084BBFFAD00B}" destId="{6AE9303C-CC21-4585-8886-DC6AB6AD4212}" srcOrd="4" destOrd="0" presId="urn:microsoft.com/office/officeart/2018/2/layout/IconLabelList"/>
    <dgm:cxn modelId="{329148EA-5091-4949-B9BB-EAB7686891C4}" type="presParOf" srcId="{6AE9303C-CC21-4585-8886-DC6AB6AD4212}" destId="{A799166E-EE67-458F-8A73-4D88D1C9B9A9}" srcOrd="0" destOrd="0" presId="urn:microsoft.com/office/officeart/2018/2/layout/IconLabelList"/>
    <dgm:cxn modelId="{D91EBBBD-935C-4D42-8AB3-B61728809FCD}" type="presParOf" srcId="{6AE9303C-CC21-4585-8886-DC6AB6AD4212}" destId="{72C749D3-7B87-45F2-9B9F-CF820281763B}" srcOrd="1" destOrd="0" presId="urn:microsoft.com/office/officeart/2018/2/layout/IconLabelList"/>
    <dgm:cxn modelId="{1E87EB74-D25D-4D0D-BC18-C18A31F87CC0}" type="presParOf" srcId="{6AE9303C-CC21-4585-8886-DC6AB6AD4212}" destId="{EF6ADAB8-E099-4896-B83A-67464E920BCF}" srcOrd="2" destOrd="0" presId="urn:microsoft.com/office/officeart/2018/2/layout/IconLabelList"/>
    <dgm:cxn modelId="{F8E1B30B-CADB-44DD-AED2-C0E9F2D46BB3}" type="presParOf" srcId="{08A10C15-5FB5-4092-A53B-084BBFFAD00B}" destId="{0A7644D7-012C-4CDD-A188-5CA1A35E93AC}" srcOrd="5" destOrd="0" presId="urn:microsoft.com/office/officeart/2018/2/layout/IconLabelList"/>
    <dgm:cxn modelId="{F5F3B1F0-94C6-485F-9BF5-D4D3E9AE9EC6}" type="presParOf" srcId="{08A10C15-5FB5-4092-A53B-084BBFFAD00B}" destId="{CB0528AE-2BD4-4CEB-85AB-3590A1BD3F4D}" srcOrd="6" destOrd="0" presId="urn:microsoft.com/office/officeart/2018/2/layout/IconLabelList"/>
    <dgm:cxn modelId="{7BDD4B17-4C45-4B9B-B505-D909FF6DCFC8}" type="presParOf" srcId="{CB0528AE-2BD4-4CEB-85AB-3590A1BD3F4D}" destId="{6BAC7814-99F8-4B65-A3DA-B9DEB6830BC0}" srcOrd="0" destOrd="0" presId="urn:microsoft.com/office/officeart/2018/2/layout/IconLabelList"/>
    <dgm:cxn modelId="{187B9F8A-1A02-471E-913E-F139A812DACF}" type="presParOf" srcId="{CB0528AE-2BD4-4CEB-85AB-3590A1BD3F4D}" destId="{3355D0CA-4A13-4D78-A9DE-DF4A21048BB0}" srcOrd="1" destOrd="0" presId="urn:microsoft.com/office/officeart/2018/2/layout/IconLabelList"/>
    <dgm:cxn modelId="{0909ACDB-D0FD-4E1B-B3F2-8459D0878E88}" type="presParOf" srcId="{CB0528AE-2BD4-4CEB-85AB-3590A1BD3F4D}" destId="{139D606E-A577-449C-B9B2-EB31AC795E7F}" srcOrd="2" destOrd="0" presId="urn:microsoft.com/office/officeart/2018/2/layout/IconLabelList"/>
    <dgm:cxn modelId="{99E01B13-89B5-4A56-A8F8-CEF53754E262}" type="presParOf" srcId="{08A10C15-5FB5-4092-A53B-084BBFFAD00B}" destId="{9975C5C5-B15E-4A00-8AB9-1BF2C50E4C56}" srcOrd="7" destOrd="0" presId="urn:microsoft.com/office/officeart/2018/2/layout/IconLabelList"/>
    <dgm:cxn modelId="{D94A5B46-14F4-431A-9ECA-51B11766B2CE}" type="presParOf" srcId="{08A10C15-5FB5-4092-A53B-084BBFFAD00B}" destId="{838FEE72-0706-44A1-B880-C3D81BFB8033}" srcOrd="8" destOrd="0" presId="urn:microsoft.com/office/officeart/2018/2/layout/IconLabelList"/>
    <dgm:cxn modelId="{4F67888E-1B75-4BB0-B1DE-9EFE2079E2F6}" type="presParOf" srcId="{838FEE72-0706-44A1-B880-C3D81BFB8033}" destId="{FFBECDEF-7E57-4923-AF2B-5D7295270DA2}" srcOrd="0" destOrd="0" presId="urn:microsoft.com/office/officeart/2018/2/layout/IconLabelList"/>
    <dgm:cxn modelId="{AB85B6C7-9678-4757-B490-815ACF689770}" type="presParOf" srcId="{838FEE72-0706-44A1-B880-C3D81BFB8033}" destId="{443CCC48-9C35-4A14-BA9A-66728AAE0292}" srcOrd="1" destOrd="0" presId="urn:microsoft.com/office/officeart/2018/2/layout/IconLabelList"/>
    <dgm:cxn modelId="{2FEBE95C-CB74-4A91-B239-11C28C296CCE}" type="presParOf" srcId="{838FEE72-0706-44A1-B880-C3D81BFB8033}" destId="{134DD436-1A49-4A11-8B59-F9A4D64B87F5}" srcOrd="2" destOrd="0" presId="urn:microsoft.com/office/officeart/2018/2/layout/IconLabelList"/>
    <dgm:cxn modelId="{E7994692-C133-4BDF-9DF4-1D97D77C2A7D}" type="presParOf" srcId="{08A10C15-5FB5-4092-A53B-084BBFFAD00B}" destId="{4217408C-185E-483B-BD5E-BC8DD9CBBB22}" srcOrd="9" destOrd="0" presId="urn:microsoft.com/office/officeart/2018/2/layout/IconLabelList"/>
    <dgm:cxn modelId="{159C34B8-319C-4111-9613-FD78216D2434}" type="presParOf" srcId="{08A10C15-5FB5-4092-A53B-084BBFFAD00B}" destId="{26CD24A6-A76A-4A23-BE23-CD0EF6C4ACB2}" srcOrd="10" destOrd="0" presId="urn:microsoft.com/office/officeart/2018/2/layout/IconLabelList"/>
    <dgm:cxn modelId="{DD86446E-6A26-43F4-9FAE-4A47F001A678}" type="presParOf" srcId="{26CD24A6-A76A-4A23-BE23-CD0EF6C4ACB2}" destId="{ED10EC0A-37CE-43BA-B028-9A004936C5A1}" srcOrd="0" destOrd="0" presId="urn:microsoft.com/office/officeart/2018/2/layout/IconLabelList"/>
    <dgm:cxn modelId="{CF6DB870-A155-44EF-B902-F0609FE793D5}" type="presParOf" srcId="{26CD24A6-A76A-4A23-BE23-CD0EF6C4ACB2}" destId="{319BC23E-AC84-485A-B8AF-283E09A1A284}" srcOrd="1" destOrd="0" presId="urn:microsoft.com/office/officeart/2018/2/layout/IconLabelList"/>
    <dgm:cxn modelId="{710AFCDF-30AB-49AF-BCB2-81132C8C6DA1}" type="presParOf" srcId="{26CD24A6-A76A-4A23-BE23-CD0EF6C4ACB2}" destId="{7620D67B-DD59-4408-AE54-A0042DE45C2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C13F99-5034-4C1E-9DE8-397731CD43B8}">
      <dsp:nvSpPr>
        <dsp:cNvPr id="0" name=""/>
        <dsp:cNvSpPr/>
      </dsp:nvSpPr>
      <dsp:spPr>
        <a:xfrm>
          <a:off x="316445" y="524499"/>
          <a:ext cx="515742" cy="5157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F4545D-E230-4DEA-801E-43A815F9FA79}">
      <dsp:nvSpPr>
        <dsp:cNvPr id="0" name=""/>
        <dsp:cNvSpPr/>
      </dsp:nvSpPr>
      <dsp:spPr>
        <a:xfrm>
          <a:off x="1269" y="1227645"/>
          <a:ext cx="1146093" cy="45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• Initial Capital: $1,000,000 USD</a:t>
          </a:r>
        </a:p>
      </dsp:txBody>
      <dsp:txXfrm>
        <a:off x="1269" y="1227645"/>
        <a:ext cx="1146093" cy="458437"/>
      </dsp:txXfrm>
    </dsp:sp>
    <dsp:sp modelId="{C7173887-9F9E-42B4-A338-9D49DB580576}">
      <dsp:nvSpPr>
        <dsp:cNvPr id="0" name=""/>
        <dsp:cNvSpPr/>
      </dsp:nvSpPr>
      <dsp:spPr>
        <a:xfrm>
          <a:off x="1663105" y="524499"/>
          <a:ext cx="515742" cy="5157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F50D0F-4EB1-47E1-85F2-D0681D7D4786}">
      <dsp:nvSpPr>
        <dsp:cNvPr id="0" name=""/>
        <dsp:cNvSpPr/>
      </dsp:nvSpPr>
      <dsp:spPr>
        <a:xfrm>
          <a:off x="1347930" y="1227645"/>
          <a:ext cx="1146093" cy="45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• Transaction Cost: 0.125% per trade</a:t>
          </a:r>
        </a:p>
      </dsp:txBody>
      <dsp:txXfrm>
        <a:off x="1347930" y="1227645"/>
        <a:ext cx="1146093" cy="458437"/>
      </dsp:txXfrm>
    </dsp:sp>
    <dsp:sp modelId="{A799166E-EE67-458F-8A73-4D88D1C9B9A9}">
      <dsp:nvSpPr>
        <dsp:cNvPr id="0" name=""/>
        <dsp:cNvSpPr/>
      </dsp:nvSpPr>
      <dsp:spPr>
        <a:xfrm>
          <a:off x="3009766" y="524499"/>
          <a:ext cx="515742" cy="5157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6ADAB8-E099-4896-B83A-67464E920BCF}">
      <dsp:nvSpPr>
        <dsp:cNvPr id="0" name=""/>
        <dsp:cNvSpPr/>
      </dsp:nvSpPr>
      <dsp:spPr>
        <a:xfrm>
          <a:off x="2694590" y="1227645"/>
          <a:ext cx="1146093" cy="45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• Each trade uses 5% of available capital</a:t>
          </a:r>
        </a:p>
      </dsp:txBody>
      <dsp:txXfrm>
        <a:off x="2694590" y="1227645"/>
        <a:ext cx="1146093" cy="458437"/>
      </dsp:txXfrm>
    </dsp:sp>
    <dsp:sp modelId="{6BAC7814-99F8-4B65-A3DA-B9DEB6830BC0}">
      <dsp:nvSpPr>
        <dsp:cNvPr id="0" name=""/>
        <dsp:cNvSpPr/>
      </dsp:nvSpPr>
      <dsp:spPr>
        <a:xfrm>
          <a:off x="316445" y="1972606"/>
          <a:ext cx="515742" cy="5157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D606E-A577-449C-B9B2-EB31AC795E7F}">
      <dsp:nvSpPr>
        <dsp:cNvPr id="0" name=""/>
        <dsp:cNvSpPr/>
      </dsp:nvSpPr>
      <dsp:spPr>
        <a:xfrm>
          <a:off x="1269" y="2675752"/>
          <a:ext cx="1146093" cy="45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• Trades closed at +25% profit target</a:t>
          </a:r>
        </a:p>
      </dsp:txBody>
      <dsp:txXfrm>
        <a:off x="1269" y="2675752"/>
        <a:ext cx="1146093" cy="458437"/>
      </dsp:txXfrm>
    </dsp:sp>
    <dsp:sp modelId="{FFBECDEF-7E57-4923-AF2B-5D7295270DA2}">
      <dsp:nvSpPr>
        <dsp:cNvPr id="0" name=""/>
        <dsp:cNvSpPr/>
      </dsp:nvSpPr>
      <dsp:spPr>
        <a:xfrm>
          <a:off x="1663105" y="1972606"/>
          <a:ext cx="515742" cy="51574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DD436-1A49-4A11-8B59-F9A4D64B87F5}">
      <dsp:nvSpPr>
        <dsp:cNvPr id="0" name=""/>
        <dsp:cNvSpPr/>
      </dsp:nvSpPr>
      <dsp:spPr>
        <a:xfrm>
          <a:off x="1347930" y="2675752"/>
          <a:ext cx="1146093" cy="45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• Multi-position allowed (several trades open simultaneously)</a:t>
          </a:r>
        </a:p>
      </dsp:txBody>
      <dsp:txXfrm>
        <a:off x="1347930" y="2675752"/>
        <a:ext cx="1146093" cy="458437"/>
      </dsp:txXfrm>
    </dsp:sp>
    <dsp:sp modelId="{ED10EC0A-37CE-43BA-B028-9A004936C5A1}">
      <dsp:nvSpPr>
        <dsp:cNvPr id="0" name=""/>
        <dsp:cNvSpPr/>
      </dsp:nvSpPr>
      <dsp:spPr>
        <a:xfrm>
          <a:off x="3009766" y="1972606"/>
          <a:ext cx="515742" cy="51574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20D67B-DD59-4408-AE54-A0042DE45C20}">
      <dsp:nvSpPr>
        <dsp:cNvPr id="0" name=""/>
        <dsp:cNvSpPr/>
      </dsp:nvSpPr>
      <dsp:spPr>
        <a:xfrm>
          <a:off x="2694590" y="2675752"/>
          <a:ext cx="1146093" cy="45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dirty="0"/>
            <a:t>Date 01-03-2025</a:t>
          </a:r>
          <a:br>
            <a:rPr lang="es-MX" sz="1100" kern="1200" dirty="0"/>
          </a:br>
          <a:r>
            <a:rPr lang="es-MX" sz="1100" kern="1200" dirty="0"/>
            <a:t>Portafolio </a:t>
          </a:r>
          <a:r>
            <a:rPr lang="es-MX" sz="1100" kern="1200" dirty="0" err="1"/>
            <a:t>Value</a:t>
          </a:r>
          <a:r>
            <a:rPr lang="es-MX" sz="1100" kern="1200" dirty="0"/>
            <a:t>  $</a:t>
          </a:r>
          <a:r>
            <a:rPr lang="en-US" sz="1100" kern="1200" dirty="0"/>
            <a:t>2,962,904 USD</a:t>
          </a:r>
        </a:p>
      </dsp:txBody>
      <dsp:txXfrm>
        <a:off x="2694590" y="2675752"/>
        <a:ext cx="1146093" cy="458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0B4C5-2A0E-4B74-A8E0-FEBFC2A53739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C1F70-EA95-4E24-8CE4-CCF99EE8ACE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0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C1F70-EA95-4E24-8CE4-CCF99EE8AC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78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40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10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29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MX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3790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72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00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41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6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36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02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47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26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63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6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6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64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45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gital business graph and charts">
            <a:extLst>
              <a:ext uri="{FF2B5EF4-FFF2-40B4-BE49-F238E27FC236}">
                <a16:creationId xmlns:a16="http://schemas.microsoft.com/office/drawing/2014/main" id="{9AC089A3-7CB2-37A9-C38C-28C5AD49B4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16306" r="20028" b="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447800"/>
            <a:ext cx="6619243" cy="332958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Pairs Trading Strategy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4777380"/>
            <a:ext cx="6619243" cy="861420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tx1"/>
                </a:solidFill>
              </a:rPr>
              <a:t>Joaquín Uriel Ramírez Pérez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546" y="1243839"/>
            <a:ext cx="7248251" cy="1128737"/>
          </a:xfrm>
        </p:spPr>
        <p:txBody>
          <a:bodyPr/>
          <a:lstStyle/>
          <a:p>
            <a:r>
              <a:rPr dirty="0"/>
              <a:t>• Normalized Price Chart with Trading Signals</a:t>
            </a:r>
          </a:p>
          <a:p>
            <a:r>
              <a:rPr dirty="0"/>
              <a:t>• Equity Curve with Closed Trades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98FC60-CE57-B2D2-0BF9-5DF8FB0E7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14" y="2449497"/>
            <a:ext cx="8684772" cy="30733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Results &amp;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699" y="2052925"/>
            <a:ext cx="7253129" cy="4195481"/>
          </a:xfrm>
        </p:spPr>
        <p:txBody>
          <a:bodyPr>
            <a:normAutofit/>
          </a:bodyPr>
          <a:lstStyle/>
          <a:p>
            <a:r>
              <a:rPr sz="1800" dirty="0"/>
              <a:t>• </a:t>
            </a:r>
            <a:r>
              <a:rPr lang="es-MX" sz="1800" dirty="0"/>
              <a:t>In </a:t>
            </a:r>
            <a:r>
              <a:rPr lang="es-MX" sz="1800" dirty="0" err="1"/>
              <a:t>this</a:t>
            </a:r>
            <a:r>
              <a:rPr lang="es-MX" sz="1800" dirty="0"/>
              <a:t> case </a:t>
            </a:r>
            <a:r>
              <a:rPr lang="es-MX" sz="1800" dirty="0" err="1"/>
              <a:t>with</a:t>
            </a:r>
            <a:r>
              <a:rPr lang="es-MX" sz="1800" dirty="0"/>
              <a:t> </a:t>
            </a:r>
            <a:r>
              <a:rPr lang="es-MX" sz="1800" dirty="0" err="1"/>
              <a:t>this</a:t>
            </a:r>
            <a:r>
              <a:rPr lang="es-MX" sz="1800" dirty="0"/>
              <a:t> </a:t>
            </a:r>
            <a:r>
              <a:rPr lang="es-MX" sz="1800" dirty="0" err="1"/>
              <a:t>Pairs</a:t>
            </a:r>
            <a:r>
              <a:rPr lang="es-MX" sz="1800" dirty="0"/>
              <a:t> Trading </a:t>
            </a:r>
            <a:r>
              <a:rPr lang="es-MX" sz="1800" dirty="0" err="1"/>
              <a:t>Strategy</a:t>
            </a:r>
            <a:r>
              <a:rPr lang="es-MX" sz="1800" dirty="0"/>
              <a:t> </a:t>
            </a:r>
            <a:r>
              <a:rPr lang="es-MX" sz="1800" dirty="0" err="1"/>
              <a:t>we</a:t>
            </a:r>
            <a:r>
              <a:rPr lang="es-MX" sz="1800" dirty="0"/>
              <a:t> </a:t>
            </a:r>
            <a:r>
              <a:rPr lang="es-MX" sz="1800" dirty="0" err="1"/>
              <a:t>never</a:t>
            </a:r>
            <a:r>
              <a:rPr lang="es-MX" sz="1800" dirty="0"/>
              <a:t> </a:t>
            </a:r>
            <a:r>
              <a:rPr lang="es-MX" sz="1800" dirty="0" err="1"/>
              <a:t>find</a:t>
            </a:r>
            <a:r>
              <a:rPr lang="es-MX" sz="1800" dirty="0"/>
              <a:t> </a:t>
            </a:r>
            <a:r>
              <a:rPr lang="es-MX" sz="1800" dirty="0" err="1"/>
              <a:t>losses</a:t>
            </a:r>
            <a:r>
              <a:rPr lang="es-MX" sz="1800" dirty="0"/>
              <a:t> (</a:t>
            </a:r>
            <a:r>
              <a:rPr lang="es-MX" sz="1800" dirty="0" err="1"/>
              <a:t>see</a:t>
            </a:r>
            <a:r>
              <a:rPr lang="es-MX" sz="1800" dirty="0"/>
              <a:t> in </a:t>
            </a:r>
            <a:r>
              <a:rPr lang="es-MX" sz="1800" dirty="0" err="1"/>
              <a:t>the</a:t>
            </a:r>
            <a:r>
              <a:rPr lang="es-MX" sz="1800" dirty="0"/>
              <a:t> </a:t>
            </a:r>
            <a:r>
              <a:rPr lang="es-MX" sz="1800" dirty="0" err="1"/>
              <a:t>Backtesting</a:t>
            </a:r>
            <a:r>
              <a:rPr lang="es-MX" sz="1800" dirty="0"/>
              <a:t> </a:t>
            </a:r>
            <a:r>
              <a:rPr lang="es-MX" sz="1800" dirty="0" err="1"/>
              <a:t>Strategy</a:t>
            </a:r>
            <a:r>
              <a:rPr lang="es-MX" sz="1800" dirty="0"/>
              <a:t> </a:t>
            </a:r>
            <a:r>
              <a:rPr lang="es-MX" sz="1800" dirty="0" err="1"/>
              <a:t>Slide</a:t>
            </a:r>
            <a:r>
              <a:rPr lang="es-MX" sz="1800" dirty="0"/>
              <a:t>)</a:t>
            </a:r>
            <a:endParaRPr sz="1800" dirty="0"/>
          </a:p>
          <a:p>
            <a:r>
              <a:rPr lang="es-MX" sz="1800" dirty="0" err="1"/>
              <a:t>We</a:t>
            </a:r>
            <a:r>
              <a:rPr lang="es-MX" sz="1800" dirty="0"/>
              <a:t> </a:t>
            </a:r>
            <a:r>
              <a:rPr lang="es-MX" sz="1800" dirty="0" err="1"/>
              <a:t>find</a:t>
            </a:r>
            <a:r>
              <a:rPr lang="es-MX" sz="1800" dirty="0"/>
              <a:t> 2293 </a:t>
            </a:r>
            <a:r>
              <a:rPr lang="es-MX" sz="1800" dirty="0" err="1"/>
              <a:t>trade</a:t>
            </a:r>
            <a:r>
              <a:rPr lang="es-MX" sz="1800" dirty="0"/>
              <a:t> </a:t>
            </a:r>
            <a:r>
              <a:rPr lang="es-MX" sz="1800" dirty="0" err="1"/>
              <a:t>signals</a:t>
            </a:r>
            <a:r>
              <a:rPr lang="es-MX" sz="1800" dirty="0"/>
              <a:t> and </a:t>
            </a:r>
            <a:r>
              <a:rPr lang="es-MX" sz="1800" dirty="0" err="1"/>
              <a:t>we</a:t>
            </a:r>
            <a:r>
              <a:rPr lang="es-MX" sz="1800" dirty="0"/>
              <a:t> </a:t>
            </a:r>
            <a:r>
              <a:rPr lang="es-MX" sz="1800" dirty="0" err="1"/>
              <a:t>only</a:t>
            </a:r>
            <a:r>
              <a:rPr lang="es-MX" sz="1800" dirty="0"/>
              <a:t> use 96, </a:t>
            </a:r>
            <a:r>
              <a:rPr lang="es-MX" sz="1800" dirty="0" err="1"/>
              <a:t>because</a:t>
            </a:r>
            <a:r>
              <a:rPr lang="es-MX" sz="1800" dirty="0"/>
              <a:t> </a:t>
            </a:r>
            <a:r>
              <a:rPr lang="es-MX" sz="1800" dirty="0" err="1"/>
              <a:t>sometime</a:t>
            </a:r>
            <a:r>
              <a:rPr lang="es-MX" sz="1800" dirty="0"/>
              <a:t> </a:t>
            </a:r>
            <a:r>
              <a:rPr lang="es-MX" sz="1800" dirty="0" err="1"/>
              <a:t>we</a:t>
            </a:r>
            <a:r>
              <a:rPr lang="es-MX" sz="1800" dirty="0"/>
              <a:t> </a:t>
            </a:r>
            <a:r>
              <a:rPr lang="es-MX" sz="1800" dirty="0" err="1"/>
              <a:t>dind´t</a:t>
            </a:r>
            <a:r>
              <a:rPr lang="es-MX" sz="1800" dirty="0"/>
              <a:t> </a:t>
            </a:r>
            <a:r>
              <a:rPr lang="es-MX" sz="1800" dirty="0" err="1"/>
              <a:t>have</a:t>
            </a:r>
            <a:r>
              <a:rPr lang="es-MX" sz="1800" dirty="0"/>
              <a:t> </a:t>
            </a:r>
            <a:r>
              <a:rPr lang="es-MX" sz="1800" dirty="0" err="1"/>
              <a:t>the</a:t>
            </a:r>
            <a:r>
              <a:rPr lang="es-MX" sz="1800" dirty="0"/>
              <a:t> capital </a:t>
            </a:r>
            <a:r>
              <a:rPr lang="es-MX" sz="1800" dirty="0" err="1"/>
              <a:t>to</a:t>
            </a:r>
            <a:r>
              <a:rPr lang="es-MX" sz="1800" dirty="0"/>
              <a:t> </a:t>
            </a:r>
            <a:r>
              <a:rPr lang="es-MX" sz="1800" dirty="0" err="1"/>
              <a:t>operate</a:t>
            </a:r>
            <a:endParaRPr lang="es-MX" sz="1800" dirty="0"/>
          </a:p>
          <a:p>
            <a:r>
              <a:rPr lang="es-MX" sz="1800" dirty="0"/>
              <a:t>Time = 10 </a:t>
            </a:r>
            <a:r>
              <a:rPr lang="es-MX" sz="1800" dirty="0" err="1"/>
              <a:t>years</a:t>
            </a:r>
            <a:endParaRPr lang="es-MX" sz="1800" dirty="0"/>
          </a:p>
          <a:p>
            <a:r>
              <a:rPr lang="en-US" sz="1800" dirty="0"/>
              <a:t>Initial Capital = $ 1,000,000 USD</a:t>
            </a:r>
          </a:p>
          <a:p>
            <a:r>
              <a:rPr lang="en-US" sz="1800" dirty="0"/>
              <a:t>Minimum Portfolio Value during 10 years = $ 1,000,000 USD</a:t>
            </a:r>
          </a:p>
          <a:p>
            <a:r>
              <a:rPr lang="en-US" sz="1800" dirty="0"/>
              <a:t>Final Portfolio =  $ 2,962,904 USD</a:t>
            </a:r>
            <a:endParaRPr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6581" y="629266"/>
            <a:ext cx="2480808" cy="1641986"/>
          </a:xfrm>
        </p:spPr>
        <p:txBody>
          <a:bodyPr>
            <a:normAutofit/>
          </a:bodyPr>
          <a:lstStyle/>
          <a:p>
            <a:r>
              <a:rPr lang="en-US" sz="3900"/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6581" y="2438400"/>
            <a:ext cx="2480808" cy="38099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/>
              <a:t>Objective:</a:t>
            </a:r>
          </a:p>
          <a:p>
            <a:pPr>
              <a:lnSpc>
                <a:spcPct val="90000"/>
              </a:lnSpc>
            </a:pPr>
            <a:r>
              <a:rPr lang="en-US" sz="1300"/>
              <a:t>• Design and backtest a Pairs Trading Strategy</a:t>
            </a:r>
          </a:p>
          <a:p>
            <a:pPr>
              <a:lnSpc>
                <a:spcPct val="90000"/>
              </a:lnSpc>
            </a:pPr>
            <a:r>
              <a:rPr lang="en-US" sz="1300"/>
              <a:t>• Use Cointegration to detect long-term economic relationship</a:t>
            </a:r>
          </a:p>
          <a:p>
            <a:pPr>
              <a:lnSpc>
                <a:spcPct val="90000"/>
              </a:lnSpc>
            </a:pPr>
            <a:r>
              <a:rPr lang="en-US" sz="1300"/>
              <a:t>• Use VECM to generate trading signals</a:t>
            </a:r>
          </a:p>
          <a:p>
            <a:pPr>
              <a:lnSpc>
                <a:spcPct val="90000"/>
              </a:lnSpc>
            </a:pPr>
            <a:r>
              <a:rPr lang="en-US" sz="1300"/>
              <a:t>• Use Kalman Filter to estimate dynamic hedge ratio</a:t>
            </a:r>
          </a:p>
          <a:p>
            <a:pPr>
              <a:lnSpc>
                <a:spcPct val="90000"/>
              </a:lnSpc>
            </a:pPr>
            <a:endParaRPr lang="en-US" sz="1300"/>
          </a:p>
          <a:p>
            <a:pPr>
              <a:lnSpc>
                <a:spcPct val="90000"/>
              </a:lnSpc>
            </a:pPr>
            <a:r>
              <a:rPr lang="en-US" sz="1300"/>
              <a:t>Assets: CVX &amp; VLO</a:t>
            </a:r>
          </a:p>
          <a:p>
            <a:pPr>
              <a:lnSpc>
                <a:spcPct val="90000"/>
              </a:lnSpc>
            </a:pPr>
            <a:r>
              <a:rPr lang="en-US" sz="1300"/>
              <a:t>Time Period: Last 10 Years</a:t>
            </a:r>
          </a:p>
          <a:p>
            <a:pPr>
              <a:lnSpc>
                <a:spcPct val="90000"/>
              </a:lnSpc>
            </a:pPr>
            <a:endParaRPr lang="en-US" sz="130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2B32C6B9-E2A4-3B8A-B55F-110B1B6AAC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74" r="43037" b="-1"/>
          <a:stretch/>
        </p:blipFill>
        <p:spPr>
          <a:xfrm>
            <a:off x="-1" y="10"/>
            <a:ext cx="4570804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6581" y="629266"/>
            <a:ext cx="2480808" cy="16419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6581" y="2438400"/>
            <a:ext cx="2480808" cy="3809999"/>
          </a:xfrm>
        </p:spPr>
        <p:txBody>
          <a:bodyPr>
            <a:normAutofit/>
          </a:bodyPr>
          <a:lstStyle/>
          <a:p>
            <a:r>
              <a:t>• Data sourced from Yahoo Finance</a:t>
            </a:r>
          </a:p>
          <a:p>
            <a:r>
              <a:t>• Used Opening Prices</a:t>
            </a:r>
          </a:p>
          <a:p>
            <a:r>
              <a:t>• Log-prices used for cointegration analysis</a:t>
            </a:r>
          </a:p>
          <a:p>
            <a:endParaRPr/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B836FC9A-2D81-B9CD-9636-56230B27C8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496" r="27015" b="-1"/>
          <a:stretch/>
        </p:blipFill>
        <p:spPr>
          <a:xfrm>
            <a:off x="-1" y="10"/>
            <a:ext cx="4570804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Cointegration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• ADF Test: Check Stationarity</a:t>
            </a:r>
            <a:r>
              <a:rPr lang="es-MX" dirty="0"/>
              <a:t> (</a:t>
            </a:r>
            <a:r>
              <a:rPr lang="es-MX" dirty="0" err="1"/>
              <a:t>p_value</a:t>
            </a:r>
            <a:r>
              <a:rPr lang="es-MX" dirty="0"/>
              <a:t> </a:t>
            </a:r>
            <a:r>
              <a:rPr lang="en-US" b="0" i="0" dirty="0">
                <a:effectLst/>
                <a:latin typeface="Google Sans"/>
              </a:rPr>
              <a:t>&gt; 0.05)</a:t>
            </a:r>
            <a:r>
              <a:rPr lang="es-MX" dirty="0"/>
              <a:t> </a:t>
            </a:r>
          </a:p>
          <a:p>
            <a:r>
              <a:rPr lang="es-MX" dirty="0"/>
              <a:t>CVX = 0.63</a:t>
            </a:r>
          </a:p>
          <a:p>
            <a:r>
              <a:rPr lang="es-MX" dirty="0"/>
              <a:t>VLO = 0.66</a:t>
            </a:r>
            <a:endParaRPr dirty="0"/>
          </a:p>
          <a:p>
            <a:r>
              <a:rPr dirty="0"/>
              <a:t>• Engle-Granger Test: Check Cointegration</a:t>
            </a:r>
            <a:r>
              <a:rPr lang="es-MX" dirty="0"/>
              <a:t> (p </a:t>
            </a:r>
            <a:r>
              <a:rPr lang="es-MX" dirty="0" err="1"/>
              <a:t>value</a:t>
            </a:r>
            <a:r>
              <a:rPr lang="es-MX" dirty="0"/>
              <a:t> </a:t>
            </a:r>
            <a:r>
              <a:rPr lang="en-US" b="0" i="0" dirty="0">
                <a:effectLst/>
                <a:latin typeface="Google Sans"/>
              </a:rPr>
              <a:t>&lt; 0.05)</a:t>
            </a:r>
            <a:endParaRPr lang="es-MX" dirty="0"/>
          </a:p>
          <a:p>
            <a:r>
              <a:rPr lang="es-MX" dirty="0" err="1"/>
              <a:t>Cointegration</a:t>
            </a:r>
            <a:r>
              <a:rPr lang="es-MX" dirty="0"/>
              <a:t> = 0.043</a:t>
            </a:r>
            <a:endParaRPr dirty="0"/>
          </a:p>
          <a:p>
            <a:r>
              <a:rPr dirty="0"/>
              <a:t>• Johansen Test: Confirm Cointegration Rank</a:t>
            </a:r>
          </a:p>
          <a:p>
            <a:r>
              <a:rPr lang="en-US" dirty="0"/>
              <a:t>Eigenvalues = [0.00519923 0.00066234]</a:t>
            </a:r>
          </a:p>
          <a:p>
            <a:r>
              <a:rPr lang="en-US" dirty="0"/>
              <a:t>Eigenvectors = [[ 0.0865 0.0112] [-0.0811 0.0184]]</a:t>
            </a:r>
            <a:endParaRPr dirty="0"/>
          </a:p>
          <a:p>
            <a:r>
              <a:rPr dirty="0"/>
              <a:t>Result: CVX &amp; VLO are cointegrated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629267"/>
            <a:ext cx="6939116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Hedge Ratio Estimation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3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698" y="2548281"/>
            <a:ext cx="3841954" cy="3658689"/>
          </a:xfrm>
        </p:spPr>
        <p:txBody>
          <a:bodyPr>
            <a:normAutofit/>
          </a:bodyPr>
          <a:lstStyle/>
          <a:p>
            <a:r>
              <a:rPr dirty="0"/>
              <a:t>• OLS Regression for static hedge ratio</a:t>
            </a:r>
            <a:endParaRPr lang="es-MX" dirty="0"/>
          </a:p>
          <a:p>
            <a:r>
              <a:rPr lang="pt-BR" dirty="0"/>
              <a:t>Intercepto (α): -22.4308</a:t>
            </a:r>
          </a:p>
          <a:p>
            <a:r>
              <a:rPr lang="pt-BR" dirty="0"/>
              <a:t>Coeficiente (β - Hedge Ratio): 0.9851</a:t>
            </a:r>
          </a:p>
          <a:p>
            <a:r>
              <a:rPr lang="pt-BR" dirty="0"/>
              <a:t>R²: 0.8814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438A9E4-1DB9-A514-BB8B-851C7F48B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582" y="3746392"/>
            <a:ext cx="4088720" cy="2105690"/>
          </a:xfrm>
          <a:prstGeom prst="rect">
            <a:avLst/>
          </a:prstGeom>
          <a:effectLst/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E1B0B8A-9FC2-4A0B-849E-8C9B2C0C968C}"/>
              </a:ext>
            </a:extLst>
          </p:cNvPr>
          <p:cNvSpPr txBox="1"/>
          <p:nvPr/>
        </p:nvSpPr>
        <p:spPr>
          <a:xfrm>
            <a:off x="4833257" y="2548281"/>
            <a:ext cx="37229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Custom Kalman Filter for dynamic hedge ratio</a:t>
            </a:r>
          </a:p>
          <a:p>
            <a:r>
              <a:rPr lang="en-US" dirty="0"/>
              <a:t>• Compared Kalman and VECM hedge ratios</a:t>
            </a:r>
          </a:p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629267"/>
            <a:ext cx="6939116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Trading Signal Generation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3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B37197-2C1E-9FAF-13F3-97EE1A96F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3" y="3561546"/>
            <a:ext cx="4088720" cy="1635488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5816" y="2548281"/>
            <a:ext cx="3841955" cy="3658689"/>
          </a:xfrm>
        </p:spPr>
        <p:txBody>
          <a:bodyPr>
            <a:normAutofit/>
          </a:bodyPr>
          <a:lstStyle/>
          <a:p>
            <a:r>
              <a:rPr dirty="0"/>
              <a:t>• VECM used to compute Error Correction Term (ECT)</a:t>
            </a:r>
          </a:p>
          <a:p>
            <a:r>
              <a:rPr dirty="0"/>
              <a:t>• Entry/Exit thresholds set at ±1.5σ</a:t>
            </a:r>
          </a:p>
          <a:p>
            <a:r>
              <a:rPr dirty="0"/>
              <a:t>• Trading Signals:</a:t>
            </a:r>
          </a:p>
          <a:p>
            <a:r>
              <a:rPr dirty="0"/>
              <a:t>   - Short CVX / Long VLO if ECT &gt; +1.5σ</a:t>
            </a:r>
          </a:p>
          <a:p>
            <a:r>
              <a:rPr dirty="0"/>
              <a:t>   - Long CVX / Short VLO if ECT &lt; -1.5σ</a:t>
            </a:r>
          </a:p>
          <a:p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2A140CA-AE23-41D4-7773-DDB01DC1A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82600" y="1179831"/>
            <a:ext cx="8178799" cy="449833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14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629267"/>
            <a:ext cx="6939116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Backtest Strategy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3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E6C8C601-69AA-ABED-11AC-CA951D0149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9981948"/>
              </p:ext>
            </p:extLst>
          </p:nvPr>
        </p:nvGraphicFramePr>
        <p:xfrm>
          <a:off x="486698" y="2548281"/>
          <a:ext cx="3841954" cy="3658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96D853DE-0AF5-FE28-B382-FE97FC002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8937" y="3275336"/>
            <a:ext cx="4088720" cy="2207908"/>
          </a:xfrm>
          <a:prstGeom prst="rect">
            <a:avLst/>
          </a:prstGeom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Performance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• Total Number of </a:t>
            </a:r>
            <a:r>
              <a:rPr dirty="0" err="1"/>
              <a:t>T</a:t>
            </a:r>
            <a:r>
              <a:rPr lang="en-US" dirty="0" err="1"/>
              <a:t>ar</a:t>
            </a:r>
            <a:r>
              <a:rPr dirty="0" err="1"/>
              <a:t>des</a:t>
            </a:r>
            <a:r>
              <a:rPr lang="es-MX" dirty="0"/>
              <a:t> = 96</a:t>
            </a:r>
            <a:endParaRPr dirty="0"/>
          </a:p>
          <a:p>
            <a:r>
              <a:rPr dirty="0"/>
              <a:t>• Winning Trade Percentage</a:t>
            </a:r>
            <a:r>
              <a:rPr lang="es-MX" dirty="0"/>
              <a:t> = 100%</a:t>
            </a:r>
            <a:endParaRPr dirty="0"/>
          </a:p>
          <a:p>
            <a:r>
              <a:rPr dirty="0"/>
              <a:t>• Maximum Drawdown</a:t>
            </a:r>
            <a:r>
              <a:rPr lang="es-MX" dirty="0"/>
              <a:t> = 0</a:t>
            </a:r>
            <a:endParaRPr dirty="0"/>
          </a:p>
          <a:p>
            <a:r>
              <a:rPr dirty="0"/>
              <a:t>• Equity Curve with trade closures marked</a:t>
            </a:r>
          </a:p>
          <a:p>
            <a:endParaRPr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EDC82D7-C043-4909-92BC-079851ED41B4}">
  <we:reference id="wa200005566" version="3.0.0.2" store="es-MX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401</Words>
  <Application>Microsoft Office PowerPoint</Application>
  <PresentationFormat>Presentación en pantalla (4:3)</PresentationFormat>
  <Paragraphs>61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Aptos</vt:lpstr>
      <vt:lpstr>Century Gothic</vt:lpstr>
      <vt:lpstr>Google Sans</vt:lpstr>
      <vt:lpstr>Wingdings 3</vt:lpstr>
      <vt:lpstr>Ion</vt:lpstr>
      <vt:lpstr>Pairs Trading Strategy</vt:lpstr>
      <vt:lpstr>Project Overview</vt:lpstr>
      <vt:lpstr>Data Collection</vt:lpstr>
      <vt:lpstr>Cointegration Analysis</vt:lpstr>
      <vt:lpstr>Hedge Ratio Estimation</vt:lpstr>
      <vt:lpstr>Trading Signal Generation</vt:lpstr>
      <vt:lpstr>Presentación de PowerPoint</vt:lpstr>
      <vt:lpstr>Backtest Strategy</vt:lpstr>
      <vt:lpstr>Performance Metrics</vt:lpstr>
      <vt:lpstr>Key Visualizations</vt:lpstr>
      <vt:lpstr>Results &amp; Conclusions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Joaquin Ramirez</dc:creator>
  <cp:keywords/>
  <dc:description>generated using python-pptx</dc:description>
  <cp:lastModifiedBy>RAMIREZ PEREZ, JOAQUIN URIEL</cp:lastModifiedBy>
  <cp:revision>3</cp:revision>
  <dcterms:created xsi:type="dcterms:W3CDTF">2013-01-27T09:14:16Z</dcterms:created>
  <dcterms:modified xsi:type="dcterms:W3CDTF">2025-03-01T06:11:52Z</dcterms:modified>
  <cp:category/>
</cp:coreProperties>
</file>